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73" r:id="rId11"/>
    <p:sldId id="260" r:id="rId12"/>
    <p:sldId id="261" r:id="rId13"/>
    <p:sldId id="275" r:id="rId14"/>
    <p:sldId id="278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CFF"/>
    <a:srgbClr val="7580FF"/>
    <a:srgbClr val="E43E71"/>
    <a:srgbClr val="D48A88"/>
    <a:srgbClr val="CB4141"/>
    <a:srgbClr val="24F2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5" autoAdjust="0"/>
    <p:restoredTop sz="76095" autoAdjust="0"/>
  </p:normalViewPr>
  <p:slideViewPr>
    <p:cSldViewPr>
      <p:cViewPr varScale="1">
        <p:scale>
          <a:sx n="73" d="100"/>
          <a:sy n="73" d="100"/>
        </p:scale>
        <p:origin x="118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65D8A-A5B5-4EF8-9E3E-9179CE693DA6}" type="datetimeFigureOut">
              <a:rPr lang="bg-BG" smtClean="0"/>
              <a:t>6.7.2016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E313-37EC-492D-A384-D9B59EDA4C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733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ursion_(computer_science)#cite_note-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3111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programming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tactic is to divide a problem into sub-problems of the same type as the original, solve those sub-problems, and combine the results. This is often referred to as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divide-and-conquer method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when combined with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lookup table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 stores the results of solving sub-problems (to avoid solving them repeatedly and incurring extra computation time), it can be referred to as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 path in labyrinth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one of the easiest algorithms for the purpose.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data structures are known as recursive data structures.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with recursion is applicable too!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602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Simplicity, effectiveness, elegance with power. This</a:t>
            </a:r>
            <a:r>
              <a:rPr lang="en-US" baseline="0" dirty="0" smtClean="0"/>
              <a:t> is how most of the recursive algorithms look like.</a:t>
            </a:r>
          </a:p>
          <a:p>
            <a:r>
              <a:rPr lang="en-US" baseline="0" dirty="0" smtClean="0"/>
              <a:t>But like once was said : “With great power comes great responsibility”.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046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usually slower due to the overhead of maintaining the stack (when we</a:t>
            </a:r>
            <a:r>
              <a:rPr lang="en-US" sz="12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 the system stack – which is pretty common practice</a:t>
            </a: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require more memory (because of stack).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using big data or even bad algorithm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cause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StackOverflow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Exception.</a:t>
            </a:r>
            <a:endParaRPr lang="bg-B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7313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recursion makes your code simple and understandable. It can be used to solve difficult  tasks with</a:t>
            </a:r>
            <a:r>
              <a:rPr lang="en-US" baseline="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ease.</a:t>
            </a:r>
          </a:p>
          <a:p>
            <a:pPr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 stepping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the boundary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make your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slow </a:t>
            </a:r>
            <a:r>
              <a:rPr lang="en-US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baseline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effective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899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947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Recursion is the process a procedure goes through when one of the steps of the procedure involves invoking the procedure itself. A procedure that goes through recursion is said to be 'recursive'.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procedure of unboxing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matroska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dolls: unbox the biggest one then the smaller one inside then the smaller one and so on until the last one which can’t be unboxed is reached.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1638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method where the solution to a problem depends on solutions to smaller instances of the same problem (as opposed to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).The approach can be applied to many types of problems,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one of the central ideas of computer science.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Recursion is important because</a:t>
            </a:r>
            <a:r>
              <a:rPr lang="en-US" baseline="0" dirty="0" smtClean="0"/>
              <a:t> it is close to many problem-solving paradigms.  Recursive algorithms  are well-known in sorting(some of the fastest known algorithms for sorting are recursive – quicksort and </a:t>
            </a:r>
            <a:r>
              <a:rPr lang="en-US" baseline="0" dirty="0" err="1" smtClean="0"/>
              <a:t>mergesort</a:t>
            </a:r>
            <a:r>
              <a:rPr lang="en-US" baseline="0" dirty="0" smtClean="0"/>
              <a:t>). Recursion is used to define tree-like data structures and also algorithms for them(iteration through every element in tree). Also implementing solutions of more ‘abstract’ problems – e.g. Tower of Hanoi, Three  glasses problem etc.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736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Fibonacci</a:t>
            </a:r>
            <a:r>
              <a:rPr lang="en-US" baseline="0" dirty="0" smtClean="0"/>
              <a:t> sequence amazes us with it’s so called golden ratio and it’s presents in nature(and in us too).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Click the link for more info!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5582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concept of building the Fibonacci recursive</a:t>
            </a:r>
            <a:r>
              <a:rPr lang="en-US" baseline="0" dirty="0" smtClean="0"/>
              <a:t> tree.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will the tree look like if we want to get the tenth element from the sequence?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1089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 end of recursion or</a:t>
            </a:r>
            <a:r>
              <a:rPr lang="en-US" baseline="0" dirty="0" smtClean="0"/>
              <a:t> widely known as a condition from which the function is not calling itself.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Depth – the level of “diving” into the recursion tree.</a:t>
            </a:r>
          </a:p>
          <a:p>
            <a:r>
              <a:rPr lang="en-US" baseline="0" dirty="0" smtClean="0"/>
              <a:t>When the depth is the biggest?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Directions – straight and reverse. In most cases before hitting the bottom of the recursion is straight direction and afterwards is reverse direction.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517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of the previous slide.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066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– function calling itself directly.</a:t>
            </a:r>
          </a:p>
          <a:p>
            <a:endParaRPr lang="en-US" dirty="0" smtClean="0"/>
          </a:p>
          <a:p>
            <a:r>
              <a:rPr lang="en-US" dirty="0" smtClean="0"/>
              <a:t>Indirect</a:t>
            </a:r>
            <a:r>
              <a:rPr lang="en-US" baseline="0" dirty="0" smtClean="0"/>
              <a:t> – function calling itself(not directly) by using some sort of third-party function which calls the first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Tail – function that has nearly no reverse direction which it’s building it’s result before hitting the bottom of the recursion and after that directly returning the result.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261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harphelper.com/blog/2015/08/recursively-draw-a-binary-tree-in-c/" TargetMode="External"/><Relationship Id="rId5" Type="http://schemas.openxmlformats.org/officeDocument/2006/relationships/hyperlink" Target="https://www.khanacademy.org/computer-programming/depth-first-traversals-of-binary-trees/934024358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pirationgreen.com/fibonacci-sequence-in-natu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://www.nakov.com/blog/2013/01/23/indirect-recursion/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16" y="129540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3116" y="2397919"/>
            <a:ext cx="3200400" cy="4953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Georgi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Stoimenov</a:t>
            </a:r>
            <a:endParaRPr lang="bg-B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07" y="431469"/>
            <a:ext cx="5562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T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1428750"/>
            <a:ext cx="2585337" cy="205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2337" y="3996923"/>
            <a:ext cx="17471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Tree traversal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78638" y="3996923"/>
            <a:ext cx="1143000" cy="46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Click me!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SierpinskiTriangl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97638" y="1553391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idea behind Recursion?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recursion always applicable?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8461"/>
            <a:ext cx="41910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1075711"/>
            <a:ext cx="3352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US" dirty="0" smtClean="0">
              <a:solidFill>
                <a:srgbClr val="E43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the attention!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44005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https://goo.gl/cCwClG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1242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am I?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587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09" y="2667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actually a recursion?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MirrorRecurs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00" y="1296601"/>
            <a:ext cx="2330077" cy="345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71" y="1879728"/>
            <a:ext cx="4505738" cy="2286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in programming is…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The Fibonacci sequence - Demo</a:t>
            </a:r>
            <a:endParaRPr lang="bg-BG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0" y="42481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hlinkClick r:id="rId4"/>
              </a:rPr>
              <a:t>Click me!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-84220"/>
            <a:ext cx="9144000" cy="523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013"/>
            <a:ext cx="4114800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252029" y="2035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Fib(4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Fib(3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08715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2029" y="2448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flipH="1">
            <a:off x="5638800" y="665250"/>
            <a:ext cx="1070429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51" idx="0"/>
          </p:cNvCxnSpPr>
          <p:nvPr/>
        </p:nvCxnSpPr>
        <p:spPr>
          <a:xfrm>
            <a:off x="6709229" y="665250"/>
            <a:ext cx="1037544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1" idx="0"/>
          </p:cNvCxnSpPr>
          <p:nvPr/>
        </p:nvCxnSpPr>
        <p:spPr>
          <a:xfrm flipH="1">
            <a:off x="4865915" y="1875448"/>
            <a:ext cx="772885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0"/>
          </p:cNvCxnSpPr>
          <p:nvPr/>
        </p:nvCxnSpPr>
        <p:spPr>
          <a:xfrm>
            <a:off x="5638800" y="1875448"/>
            <a:ext cx="1070429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7750" y="3460454"/>
            <a:ext cx="105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168900" y="34604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38" name="Straight Arrow Connector 37"/>
          <p:cNvCxnSpPr>
            <a:stCxn id="11" idx="2"/>
            <a:endCxn id="36" idx="0"/>
          </p:cNvCxnSpPr>
          <p:nvPr/>
        </p:nvCxnSpPr>
        <p:spPr>
          <a:xfrm flipH="1">
            <a:off x="4114800" y="2909890"/>
            <a:ext cx="751115" cy="550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37" idx="0"/>
          </p:cNvCxnSpPr>
          <p:nvPr/>
        </p:nvCxnSpPr>
        <p:spPr>
          <a:xfrm>
            <a:off x="4865915" y="2909890"/>
            <a:ext cx="760185" cy="550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89573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9402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54" name="Straight Arrow Connector 53"/>
          <p:cNvCxnSpPr>
            <a:stCxn id="51" idx="2"/>
            <a:endCxn id="12" idx="0"/>
          </p:cNvCxnSpPr>
          <p:nvPr/>
        </p:nvCxnSpPr>
        <p:spPr>
          <a:xfrm flipH="1">
            <a:off x="6709229" y="1875448"/>
            <a:ext cx="1037544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2"/>
            <a:endCxn id="53" idx="0"/>
          </p:cNvCxnSpPr>
          <p:nvPr/>
        </p:nvCxnSpPr>
        <p:spPr>
          <a:xfrm>
            <a:off x="7746773" y="1875448"/>
            <a:ext cx="819829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36" grpId="0"/>
      <p:bldP spid="37" grpId="0"/>
      <p:bldP spid="51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09550"/>
            <a:ext cx="588645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Specifics of the 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009650" y="2190450"/>
            <a:ext cx="1447800" cy="1448471"/>
          </a:xfrm>
          <a:prstGeom prst="ellipse">
            <a:avLst/>
          </a:prstGeom>
          <a:blipFill>
            <a:blip r:embed="rId4">
              <a:extLst/>
            </a:blip>
            <a:srcRect/>
            <a:stretch>
              <a:fillRect l="-16698" r="-17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1238250" y="374362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695696" y="2190450"/>
            <a:ext cx="1428758" cy="1429420"/>
          </a:xfrm>
          <a:prstGeom prst="ellipse">
            <a:avLst/>
          </a:prstGeom>
          <a:blipFill>
            <a:blip r:embed="rId5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extBox 6"/>
          <p:cNvSpPr txBox="1"/>
          <p:nvPr/>
        </p:nvSpPr>
        <p:spPr>
          <a:xfrm>
            <a:off x="3914775" y="36963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3700" y="3686475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Directions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6667500" y="2190750"/>
            <a:ext cx="609600" cy="142942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Up Arrow 11"/>
          <p:cNvSpPr/>
          <p:nvPr/>
        </p:nvSpPr>
        <p:spPr>
          <a:xfrm rot="10800000">
            <a:off x="7391400" y="2190750"/>
            <a:ext cx="609600" cy="1429420"/>
          </a:xfrm>
          <a:prstGeom prst="upArrow">
            <a:avLst/>
          </a:prstGeom>
          <a:solidFill>
            <a:srgbClr val="E43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7264" y="1231582"/>
            <a:ext cx="7848600" cy="3413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567264" y="1276348"/>
            <a:ext cx="7848600" cy="332398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12CFF"/>
                </a:solidFill>
              </a:rPr>
              <a:t>private static long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n)</a:t>
            </a:r>
          </a:p>
          <a:p>
            <a:r>
              <a:rPr lang="bg-BG" sz="1400" dirty="0" smtClean="0"/>
              <a:t>{</a:t>
            </a:r>
          </a:p>
          <a:p>
            <a:r>
              <a:rPr lang="en-US" sz="1400" dirty="0" smtClean="0"/>
              <a:t>        if (n &lt;= 2)</a:t>
            </a:r>
          </a:p>
          <a:p>
            <a:r>
              <a:rPr lang="bg-BG" sz="1400" dirty="0" smtClean="0"/>
              <a:t>        {</a:t>
            </a:r>
          </a:p>
          <a:p>
            <a:r>
              <a:rPr lang="en-US" sz="1400" dirty="0" smtClean="0"/>
              <a:t>   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1;</a:t>
            </a:r>
          </a:p>
          <a:p>
            <a:r>
              <a:rPr lang="bg-BG" sz="1400" dirty="0" smtClean="0"/>
              <a:t>        }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         long result = 5;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+=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- 1) +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- 2);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= result * n;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result;</a:t>
            </a:r>
          </a:p>
          <a:p>
            <a:r>
              <a:rPr lang="bg-BG" sz="1400" dirty="0" smtClean="0"/>
              <a:t>}</a:t>
            </a: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Modified Fibonacci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1972137" y="2219564"/>
            <a:ext cx="838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2895599" y="2111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4305300" y="2533650"/>
            <a:ext cx="9906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4038600" y="16123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Straight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14400" y="3562350"/>
            <a:ext cx="518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10800000">
            <a:off x="2743200" y="3727507"/>
            <a:ext cx="1219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TextBox 16"/>
          <p:cNvSpPr txBox="1"/>
          <p:nvPr/>
        </p:nvSpPr>
        <p:spPr>
          <a:xfrm>
            <a:off x="4191000" y="361904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914400" y="440055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9" grpId="0"/>
      <p:bldP spid="10" grpId="0" animBg="1"/>
      <p:bldP spid="11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Recursion types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757587" y="1564381"/>
            <a:ext cx="1982118" cy="1981200"/>
          </a:xfrm>
          <a:prstGeom prst="ellipse">
            <a:avLst/>
          </a:prstGeom>
          <a:blipFill>
            <a:blip r:embed="rId4"/>
            <a:srcRect/>
            <a:stretch>
              <a:fillRect l="-23590" r="-235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ight Arrow 5"/>
          <p:cNvSpPr/>
          <p:nvPr/>
        </p:nvSpPr>
        <p:spPr>
          <a:xfrm rot="7033004">
            <a:off x="3383171" y="2233858"/>
            <a:ext cx="1612990" cy="2152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ight Arrow 11"/>
          <p:cNvSpPr/>
          <p:nvPr/>
        </p:nvSpPr>
        <p:spPr>
          <a:xfrm>
            <a:off x="3810000" y="3118542"/>
            <a:ext cx="1612990" cy="21520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2"/>
          <p:cNvSpPr/>
          <p:nvPr/>
        </p:nvSpPr>
        <p:spPr>
          <a:xfrm rot="14555557">
            <a:off x="4289020" y="2222280"/>
            <a:ext cx="1612990" cy="215208"/>
          </a:xfrm>
          <a:prstGeom prst="rightArrow">
            <a:avLst/>
          </a:prstGeom>
          <a:solidFill>
            <a:srgbClr val="CB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1289339" y="383490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5084" y="3829324"/>
            <a:ext cx="9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Indirect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770840" y="1575046"/>
            <a:ext cx="1982118" cy="1981200"/>
          </a:xfrm>
          <a:prstGeom prst="ellipse">
            <a:avLst/>
          </a:prstGeom>
          <a:blipFill>
            <a:blip r:embed="rId6"/>
            <a:srcRect/>
            <a:stretch>
              <a:fillRect l="-11464" r="-392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7457099" y="388339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12" grpId="0" animBg="1"/>
      <p:bldP spid="12" grpId="1" animBg="1"/>
      <p:bldP spid="13" grpId="0" animBg="1"/>
      <p:bldP spid="13" grpId="1" animBg="1"/>
      <p:bldP spid="10" grpId="0"/>
      <p:bldP spid="10" grpId="1"/>
      <p:bldP spid="15" grpId="0"/>
      <p:bldP spid="15" grpId="1"/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2487</TotalTime>
  <Words>528</Words>
  <Application>Microsoft Office PowerPoint</Application>
  <PresentationFormat>On-screen Show (16:9)</PresentationFormat>
  <Paragraphs>107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Recursion</vt:lpstr>
      <vt:lpstr>Who am I?</vt:lpstr>
      <vt:lpstr>What is actually a recursion?</vt:lpstr>
      <vt:lpstr>Recursion in programming is…</vt:lpstr>
      <vt:lpstr>The Fibonacci sequence - Demo</vt:lpstr>
      <vt:lpstr>How it works?</vt:lpstr>
      <vt:lpstr>Specifics of the recursion</vt:lpstr>
      <vt:lpstr>Modified Fibonacci</vt:lpstr>
      <vt:lpstr>Recursion types</vt:lpstr>
      <vt:lpstr>Recursive algorithms</vt:lpstr>
      <vt:lpstr>What is the idea behind Recursion?</vt:lpstr>
      <vt:lpstr>Is recursion always applicable?</vt:lpstr>
      <vt:lpstr>Conclusion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 and recursive algorithms</dc:title>
  <dc:creator>Георги</dc:creator>
  <cp:lastModifiedBy>Георги</cp:lastModifiedBy>
  <cp:revision>117</cp:revision>
  <dcterms:created xsi:type="dcterms:W3CDTF">2006-08-16T00:00:00Z</dcterms:created>
  <dcterms:modified xsi:type="dcterms:W3CDTF">2016-07-06T09:38:19Z</dcterms:modified>
</cp:coreProperties>
</file>